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0_2B8092CF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9" r:id="rId4"/>
    <p:sldId id="257" r:id="rId5"/>
    <p:sldId id="276" r:id="rId6"/>
    <p:sldId id="258" r:id="rId7"/>
    <p:sldId id="275" r:id="rId8"/>
    <p:sldId id="260" r:id="rId9"/>
    <p:sldId id="261" r:id="rId10"/>
    <p:sldId id="262" r:id="rId11"/>
    <p:sldId id="263" r:id="rId12"/>
    <p:sldId id="267" r:id="rId13"/>
    <p:sldId id="268" r:id="rId14"/>
    <p:sldId id="269" r:id="rId15"/>
    <p:sldId id="271" r:id="rId16"/>
    <p:sldId id="270" r:id="rId17"/>
    <p:sldId id="264" r:id="rId18"/>
    <p:sldId id="265" r:id="rId19"/>
    <p:sldId id="272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1C4AA92-AEA3-0F82-31EF-7A513C18DCAD}" name="Sneha Siri Nagabathula" initials="SN" userId="S::snehasiri@usf.edu::7986d1ba-5f40-4829-bed4-c1f23db3309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9616"/>
    <a:srgbClr val="484137"/>
    <a:srgbClr val="314A2E"/>
    <a:srgbClr val="EBECDC"/>
    <a:srgbClr val="FAF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6AF721-5456-4D4D-87C3-97F93D36FC38}" v="3" dt="2024-08-12T16:02:39.6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95" d="100"/>
          <a:sy n="95" d="100"/>
        </p:scale>
        <p:origin x="99" y="81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neha Siri Nagabathula" userId="7986d1ba-5f40-4829-bed4-c1f23db3309f" providerId="ADAL" clId="{8D6AF721-5456-4D4D-87C3-97F93D36FC38}"/>
    <pc:docChg chg="custSel addSld delSld modSld">
      <pc:chgData name="Sneha Siri Nagabathula" userId="7986d1ba-5f40-4829-bed4-c1f23db3309f" providerId="ADAL" clId="{8D6AF721-5456-4D4D-87C3-97F93D36FC38}" dt="2024-08-12T16:05:22.497" v="49" actId="47"/>
      <pc:docMkLst>
        <pc:docMk/>
      </pc:docMkLst>
      <pc:sldChg chg="addSp delSp modSp add del mod setBg">
        <pc:chgData name="Sneha Siri Nagabathula" userId="7986d1ba-5f40-4829-bed4-c1f23db3309f" providerId="ADAL" clId="{8D6AF721-5456-4D4D-87C3-97F93D36FC38}" dt="2024-08-12T16:05:22.497" v="49" actId="47"/>
        <pc:sldMkLst>
          <pc:docMk/>
          <pc:sldMk cId="1283656784" sldId="267"/>
        </pc:sldMkLst>
        <pc:spChg chg="mod">
          <ac:chgData name="Sneha Siri Nagabathula" userId="7986d1ba-5f40-4829-bed4-c1f23db3309f" providerId="ADAL" clId="{8D6AF721-5456-4D4D-87C3-97F93D36FC38}" dt="2024-08-12T16:03:14.823" v="46" actId="1076"/>
          <ac:spMkLst>
            <pc:docMk/>
            <pc:sldMk cId="1283656784" sldId="267"/>
            <ac:spMk id="2" creationId="{E195B6C3-CDE1-0E03-CBE0-7B0DA50B3ACE}"/>
          </ac:spMkLst>
        </pc:spChg>
        <pc:spChg chg="mod">
          <ac:chgData name="Sneha Siri Nagabathula" userId="7986d1ba-5f40-4829-bed4-c1f23db3309f" providerId="ADAL" clId="{8D6AF721-5456-4D4D-87C3-97F93D36FC38}" dt="2024-08-12T16:03:45.226" v="48" actId="207"/>
          <ac:spMkLst>
            <pc:docMk/>
            <pc:sldMk cId="1283656784" sldId="267"/>
            <ac:spMk id="3" creationId="{CFB4E760-CB48-334F-BBFE-34C6E0D1824F}"/>
          </ac:spMkLst>
        </pc:spChg>
        <pc:picChg chg="del">
          <ac:chgData name="Sneha Siri Nagabathula" userId="7986d1ba-5f40-4829-bed4-c1f23db3309f" providerId="ADAL" clId="{8D6AF721-5456-4D4D-87C3-97F93D36FC38}" dt="2024-08-12T16:01:16.567" v="35" actId="478"/>
          <ac:picMkLst>
            <pc:docMk/>
            <pc:sldMk cId="1283656784" sldId="267"/>
            <ac:picMk id="5" creationId="{F5B97FD1-41FA-C0B1-65CF-C4A4D92D4976}"/>
          </ac:picMkLst>
        </pc:picChg>
        <pc:picChg chg="add mod">
          <ac:chgData name="Sneha Siri Nagabathula" userId="7986d1ba-5f40-4829-bed4-c1f23db3309f" providerId="ADAL" clId="{8D6AF721-5456-4D4D-87C3-97F93D36FC38}" dt="2024-08-12T16:03:18.002" v="47" actId="1076"/>
          <ac:picMkLst>
            <pc:docMk/>
            <pc:sldMk cId="1283656784" sldId="267"/>
            <ac:picMk id="6" creationId="{60F0EAD9-4895-F55E-A1AA-52C336F0B8C9}"/>
          </ac:picMkLst>
        </pc:picChg>
      </pc:sldChg>
    </pc:docChg>
  </pc:docChgLst>
</pc:chgInfo>
</file>

<file path=ppt/comments/modernComment_100_2B8092C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EA1D8CA-93AA-4A23-96F6-A9CB2162DCA4}" authorId="{E1C4AA92-AEA3-0F82-31EF-7A513C18DCAD}" created="2024-08-10T01:06:07.288">
    <pc:sldMkLst xmlns:pc="http://schemas.microsoft.com/office/powerpoint/2013/main/command">
      <pc:docMk/>
      <pc:sldMk cId="729846479" sldId="256"/>
    </pc:sldMkLst>
    <p188:txBody>
      <a:bodyPr/>
      <a:lstStyle/>
      <a:p>
        <a:r>
          <a:rPr lang="en-US"/>
          <a:t>Introduce IEEE-CS, welcome </a:t>
        </a:r>
      </a:p>
    </p188:txBody>
  </p188:cm>
</p188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327F7-0E5B-AC8A-8E83-50B95A3D5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5B8BF6-B452-261C-9352-63BF063222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A2E6F-0412-6180-DB14-6FF1BD3B4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22AFA-3CF4-1DB6-1BA0-8848BF7FC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82605-9ED5-6C37-DB69-81E29190F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09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2EA01-ACCA-88B7-8580-8F1667BE8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3C50-FC4B-6C6E-A686-6D42ED03C1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FAE49-02F7-8025-0FCC-965FE3FF5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3FE98-DAF0-8E83-A5D5-2B39A8689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BFFA2-F8AA-57E2-5FA1-60EA87D9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854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E5A98-E323-A073-B6D0-F401CDBA16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BD33CC-2F78-6E54-B5C2-31868B2641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6BA2B-B365-0D45-8BB4-A344D18C2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21AD2-E2F0-32C6-56D2-8BB3A7D8F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3690B-869F-2A74-F1D9-88C3FDDEB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103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FE0F1-C973-B696-9D9D-73738308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F154C-8FA2-72F5-7223-FF4238BBA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977BE-AC20-C009-7F9F-FE4F18A2A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034A6-E637-14A6-678C-1F7B59240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B7394-3322-A6F9-F15B-6B15E9BD3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86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018F2-6719-04C2-52E0-50201ED5D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3488C-BE8A-00D1-1C17-FC2EBBA9F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AAC70-CB9E-0FF5-C4F6-16BD51315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1215F-2ACE-04A9-9D9F-422939937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723E7-17E6-CF8A-5D06-43CAF7E74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39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6985-D148-089D-834A-949237B5A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1AA72-CCC3-026C-82BC-4CE21E946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AD73AC-DE52-EAC0-2A08-38BBBD670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AC1C7-DA8C-6B91-9737-88873F636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E4080A-B7FC-520B-0338-E310B05DE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142AD-60FC-41F8-0D26-02222B5DC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37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9941A-93B7-DDE2-86FD-16DF02FC9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65AB2-25C8-0022-DC90-2D799E434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98BBC0-DD69-A5C7-2990-0EA98F91D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2D36A3-A9BD-E667-E45E-C8615D25D8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218B54-3895-A33D-0254-AA73808DB9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ED3E8F-61C9-BEBF-9525-16ED911DD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D476B9-4497-F636-AF83-C79A7DD6B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C62DB1-F511-F1DB-9487-E70B4A1D9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26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BFF2-DEA3-75CC-FD91-9D56E817C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61EC4-3130-2B0B-204D-D31EEAA5D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2136F3-C137-3FC1-C3ED-222CCEB6B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E9B5FA-514E-EE73-D867-73EF7D0B3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72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175C32-83AE-D008-EE69-F45E584F6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D15B16-F30E-ADBA-4C2B-16EF79C0B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E3E28-8F59-4755-93A4-4BE4385FF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5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9F32A-1E1B-6C27-5C57-75E26595A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624F8-F513-ECA2-0DBA-93E4F1A28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BA9ABC-DAD5-FD17-C8D7-92F2F46C8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2C116-A605-B328-4E52-A62FFB357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B2C4A-8F98-A84D-20F5-CB890D1CB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6ED77-F419-E20E-2364-B42E6CC4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169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78E5F-402C-DA3C-EFC0-25F776661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5FD459-B785-8E13-0969-898E54C1F0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30989-09F1-2354-10FE-1E9BBEA73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1D5F97-878E-8355-D202-A168447E6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4F23BF-521C-861B-975F-67EFFAB56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86708-E255-75D0-916D-45548133D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20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8B35A8-BC29-85D9-B251-F4E0C0DA9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196AA-6A00-1E82-E67D-903337131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7ADCF-F322-DBFC-FB62-53F6684241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B6DED6-28A0-4C69-8820-8720E0C11E3B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21A42-E321-D04D-4AA3-665FA9B077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1C99C-FCC1-DA75-0F35-D1DD636B1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556F3B-577D-47AE-9239-D0AAC612B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639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8/10/relationships/comments" Target="../comments/modernComment_100_2B8092CF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kenney.nl/" TargetMode="External"/><Relationship Id="rId7" Type="http://schemas.openxmlformats.org/officeDocument/2006/relationships/image" Target="../media/image11.png"/><Relationship Id="rId2" Type="http://schemas.openxmlformats.org/officeDocument/2006/relationships/hyperlink" Target="https://github.com/USF-IEEE-Computer-Societ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B6C3-CDE1-0E03-CBE0-7B0DA50B3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7286" y="2042319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Student Branch Chapter  @ USF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B4E760-CB48-334F-BBFE-34C6E0D182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336" y="4530090"/>
            <a:ext cx="4528692" cy="1655762"/>
          </a:xfrm>
        </p:spPr>
        <p:txBody>
          <a:bodyPr>
            <a:normAutofit fontScale="92500" lnSpcReduction="10000"/>
          </a:bodyPr>
          <a:lstStyle/>
          <a:p>
            <a:pPr algn="r"/>
            <a:endParaRPr lang="en-US" dirty="0">
              <a:solidFill>
                <a:srgbClr val="F09616"/>
              </a:solidFill>
            </a:endParaRPr>
          </a:p>
          <a:p>
            <a:pPr algn="r"/>
            <a:endParaRPr lang="en-US" dirty="0">
              <a:solidFill>
                <a:srgbClr val="F09616"/>
              </a:solidFill>
            </a:endParaRPr>
          </a:p>
          <a:p>
            <a:pPr algn="r"/>
            <a:r>
              <a:rPr lang="en-US" b="1" dirty="0">
                <a:solidFill>
                  <a:srgbClr val="F09616"/>
                </a:solidFill>
              </a:rPr>
              <a:t>Arcade Game on </a:t>
            </a:r>
            <a:r>
              <a:rPr lang="en-US" b="1" dirty="0" err="1">
                <a:solidFill>
                  <a:srgbClr val="F09616"/>
                </a:solidFill>
              </a:rPr>
              <a:t>PyGame</a:t>
            </a:r>
            <a:r>
              <a:rPr lang="en-US" b="1" dirty="0">
                <a:solidFill>
                  <a:srgbClr val="F09616"/>
                </a:solidFill>
              </a:rPr>
              <a:t> Zero</a:t>
            </a:r>
          </a:p>
          <a:p>
            <a:pPr algn="r"/>
            <a:r>
              <a:rPr lang="en-US" b="1" dirty="0">
                <a:solidFill>
                  <a:srgbClr val="F09616"/>
                </a:solidFill>
              </a:rPr>
              <a:t>Software Lead: Zarina </a:t>
            </a:r>
          </a:p>
        </p:txBody>
      </p:sp>
      <p:pic>
        <p:nvPicPr>
          <p:cNvPr id="5" name="Picture 4" descr="A black background with a white object&#10;&#10;Description automatically generated">
            <a:extLst>
              <a:ext uri="{FF2B5EF4-FFF2-40B4-BE49-F238E27FC236}">
                <a16:creationId xmlns:a16="http://schemas.microsoft.com/office/drawing/2014/main" id="{F5B97FD1-41FA-C0B1-65CF-C4A4D92D4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913" y="872488"/>
            <a:ext cx="4754890" cy="145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84647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A4B62-762E-5065-6749-B3B6B66F5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016448" cy="1325563"/>
          </a:xfrm>
        </p:spPr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Oh, it did… Let’s make the spaceship visible</a:t>
            </a:r>
            <a:endParaRPr lang="en-US" dirty="0"/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539DF3E1-E205-E972-84F6-FA51AD48B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8" name="Picture 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1A212C0-4F5B-129B-5223-F67ADEDEDB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867" y="2158585"/>
            <a:ext cx="2907582" cy="3873499"/>
          </a:xfrm>
          <a:prstGeom prst="rect">
            <a:avLst/>
          </a:prstGeom>
        </p:spPr>
      </p:pic>
      <p:pic>
        <p:nvPicPr>
          <p:cNvPr id="13" name="Content Placeholder 12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E89943AB-21A1-713E-B9A3-45F7BC764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58586"/>
            <a:ext cx="6872167" cy="3873499"/>
          </a:xfrm>
        </p:spPr>
      </p:pic>
    </p:spTree>
    <p:extLst>
      <p:ext uri="{BB962C8B-B14F-4D97-AF65-F5344CB8AC3E}">
        <p14:creationId xmlns:p14="http://schemas.microsoft.com/office/powerpoint/2010/main" val="2471247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1CAE4-7F59-1032-B7C4-8A61F35C7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2869"/>
            <a:ext cx="8723243" cy="921991"/>
          </a:xfrm>
        </p:spPr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Adding other objects</a:t>
            </a:r>
            <a:endParaRPr lang="en-US" dirty="0"/>
          </a:p>
        </p:txBody>
      </p:sp>
      <p:pic>
        <p:nvPicPr>
          <p:cNvPr id="12" name="Picture 11" descr="A person with a mustache and a mustache making a face&#10;&#10;Description automatically generated">
            <a:extLst>
              <a:ext uri="{FF2B5EF4-FFF2-40B4-BE49-F238E27FC236}">
                <a16:creationId xmlns:a16="http://schemas.microsoft.com/office/drawing/2014/main" id="{4A003A57-E345-C8BF-B974-991E5C0BE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45"/>
          <a:stretch/>
        </p:blipFill>
        <p:spPr>
          <a:xfrm>
            <a:off x="9646963" y="0"/>
            <a:ext cx="2545037" cy="1943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345B35-551F-FA49-9D05-40485ED9DF48}"/>
              </a:ext>
            </a:extLst>
          </p:cNvPr>
          <p:cNvSpPr txBox="1"/>
          <p:nvPr/>
        </p:nvSpPr>
        <p:spPr>
          <a:xfrm>
            <a:off x="838200" y="1433449"/>
            <a:ext cx="8256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Yes, we need to write all of that to have 2 objects and make them work</a:t>
            </a:r>
          </a:p>
        </p:txBody>
      </p:sp>
      <p:pic>
        <p:nvPicPr>
          <p:cNvPr id="4" name="Picture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91F31D22-7CAE-16EC-F20B-0EC5F5BF96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179" y="2355440"/>
            <a:ext cx="4611475" cy="3841606"/>
          </a:xfrm>
          <a:prstGeom prst="rect">
            <a:avLst/>
          </a:prstGeom>
        </p:spPr>
      </p:pic>
      <p:pic>
        <p:nvPicPr>
          <p:cNvPr id="14" name="Content Placeholder 1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F73FA4D-6F53-9D9A-A211-AEEA570D13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55440"/>
            <a:ext cx="5661991" cy="3874912"/>
          </a:xfrm>
        </p:spPr>
      </p:pic>
    </p:spTree>
    <p:extLst>
      <p:ext uri="{BB962C8B-B14F-4D97-AF65-F5344CB8AC3E}">
        <p14:creationId xmlns:p14="http://schemas.microsoft.com/office/powerpoint/2010/main" val="637487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A4B62-762E-5065-6749-B3B6B66F5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016448" cy="1325563"/>
          </a:xfrm>
        </p:spPr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Collisions </a:t>
            </a:r>
            <a:endParaRPr lang="en-US" dirty="0"/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539DF3E1-E205-E972-84F6-FA51AD48B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10" name="Content Placeholder 9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A6BEEDD6-113A-37BE-EBE8-921C75E05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35" y="2555600"/>
            <a:ext cx="4684083" cy="2625279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5FD86C-FBA4-494F-3E98-4347525001D1}"/>
              </a:ext>
            </a:extLst>
          </p:cNvPr>
          <p:cNvSpPr txBox="1"/>
          <p:nvPr/>
        </p:nvSpPr>
        <p:spPr>
          <a:xfrm>
            <a:off x="974035" y="1690688"/>
            <a:ext cx="90164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Fortunately, the last slide was the biggest part. We need to put the </a:t>
            </a:r>
            <a:r>
              <a:rPr lang="en-US" sz="2200" dirty="0" err="1"/>
              <a:t>check_collisions</a:t>
            </a:r>
            <a:r>
              <a:rPr lang="en-US" sz="2200" dirty="0"/>
              <a:t> function inside the update function </a:t>
            </a:r>
          </a:p>
        </p:txBody>
      </p:sp>
      <p:pic>
        <p:nvPicPr>
          <p:cNvPr id="13" name="Picture 12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A1B0FAF5-2D80-2A5D-B6BA-1C8E6FC709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04" r="22713"/>
          <a:stretch/>
        </p:blipFill>
        <p:spPr>
          <a:xfrm>
            <a:off x="973421" y="5355863"/>
            <a:ext cx="4684697" cy="905789"/>
          </a:xfrm>
          <a:prstGeom prst="rect">
            <a:avLst/>
          </a:prstGeom>
        </p:spPr>
      </p:pic>
      <p:pic>
        <p:nvPicPr>
          <p:cNvPr id="15" name="Picture 1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F702FAF-887D-0A59-2035-47F6041B0D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198" y="2555600"/>
            <a:ext cx="3680741" cy="36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146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A4B62-762E-5065-6749-B3B6B66F5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016448" cy="1325563"/>
          </a:xfrm>
        </p:spPr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We won what’s next?</a:t>
            </a:r>
            <a:endParaRPr lang="en-US" dirty="0"/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539DF3E1-E205-E972-84F6-FA51AD48B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16" name="Content Placeholder 15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F166A6FC-753B-0BCB-1437-2B0185DF4C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668" y="2317955"/>
            <a:ext cx="5930820" cy="1748031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20086EE-0A9C-7546-80C0-F20A49B2426F}"/>
              </a:ext>
            </a:extLst>
          </p:cNvPr>
          <p:cNvSpPr txBox="1"/>
          <p:nvPr/>
        </p:nvSpPr>
        <p:spPr>
          <a:xfrm>
            <a:off x="838200" y="1690688"/>
            <a:ext cx="6397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Probably, start a new one, because it is </a:t>
            </a:r>
            <a:r>
              <a:rPr lang="en-US" sz="2000" dirty="0" err="1"/>
              <a:t>soooooo</a:t>
            </a:r>
            <a:r>
              <a:rPr lang="en-US" sz="2000" dirty="0"/>
              <a:t> funny</a:t>
            </a:r>
          </a:p>
        </p:txBody>
      </p:sp>
      <p:pic>
        <p:nvPicPr>
          <p:cNvPr id="21" name="Picture 20" descr="A computer code on a black background&#10;&#10;Description automatically generated">
            <a:extLst>
              <a:ext uri="{FF2B5EF4-FFF2-40B4-BE49-F238E27FC236}">
                <a16:creationId xmlns:a16="http://schemas.microsoft.com/office/drawing/2014/main" id="{6EE57AD3-B990-9788-0289-205D7073B0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07" y="4293145"/>
            <a:ext cx="7246539" cy="2199730"/>
          </a:xfrm>
          <a:prstGeom prst="rect">
            <a:avLst/>
          </a:prstGeom>
        </p:spPr>
      </p:pic>
      <p:pic>
        <p:nvPicPr>
          <p:cNvPr id="23" name="Picture 22" descr="A screenshot of a phone&#10;&#10;Description automatically generated">
            <a:extLst>
              <a:ext uri="{FF2B5EF4-FFF2-40B4-BE49-F238E27FC236}">
                <a16:creationId xmlns:a16="http://schemas.microsoft.com/office/drawing/2014/main" id="{0BDC6945-3DF1-6D55-0589-27E3CA0907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07" y="2317954"/>
            <a:ext cx="3834743" cy="174803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4BA3405-832B-F00E-7F8F-DC3A08FF3547}"/>
              </a:ext>
            </a:extLst>
          </p:cNvPr>
          <p:cNvSpPr txBox="1"/>
          <p:nvPr/>
        </p:nvSpPr>
        <p:spPr>
          <a:xfrm>
            <a:off x="8999883" y="6061988"/>
            <a:ext cx="21236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The picture with the  score is just for filling the space</a:t>
            </a:r>
          </a:p>
        </p:txBody>
      </p:sp>
    </p:spTree>
    <p:extLst>
      <p:ext uri="{BB962C8B-B14F-4D97-AF65-F5344CB8AC3E}">
        <p14:creationId xmlns:p14="http://schemas.microsoft.com/office/powerpoint/2010/main" val="4227381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A4B62-762E-5065-6749-B3B6B66F5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016448" cy="1325563"/>
          </a:xfrm>
        </p:spPr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What about users? </a:t>
            </a:r>
            <a:endParaRPr lang="en-US" dirty="0"/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539DF3E1-E205-E972-84F6-FA51AD48B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BB583529-347F-7A79-9458-7810057E8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l="4407"/>
          <a:stretch/>
        </p:blipFill>
        <p:spPr>
          <a:xfrm>
            <a:off x="838200" y="2838936"/>
            <a:ext cx="5399938" cy="2787311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F583B25-9D66-303F-FBB3-68521B6D2AEC}"/>
              </a:ext>
            </a:extLst>
          </p:cNvPr>
          <p:cNvSpPr txBox="1"/>
          <p:nvPr/>
        </p:nvSpPr>
        <p:spPr>
          <a:xfrm>
            <a:off x="838200" y="1910869"/>
            <a:ext cx="90164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To make players see what is going on we need to write a text with the function draw. Since I mentioned “PAUSE” in the text let’s add it </a:t>
            </a:r>
          </a:p>
        </p:txBody>
      </p:sp>
      <p:pic>
        <p:nvPicPr>
          <p:cNvPr id="20" name="Picture 19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FAC224BF-F40D-AED2-CCCF-7CAB1540D2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138" y="2838936"/>
            <a:ext cx="5512997" cy="278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9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A4B62-762E-5065-6749-B3B6B66F5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76" y="2453135"/>
            <a:ext cx="9016448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Let’s make some changes </a:t>
            </a:r>
            <a:endParaRPr lang="en-US" dirty="0"/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539DF3E1-E205-E972-84F6-FA51AD48B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916745-F141-F95C-CBAB-C195479E8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3170" y="866499"/>
            <a:ext cx="7068378" cy="50510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195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A4B62-762E-5065-6749-B3B6B66F5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76" y="2453135"/>
            <a:ext cx="9016448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Questions?</a:t>
            </a:r>
            <a:endParaRPr lang="en-US" dirty="0"/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539DF3E1-E205-E972-84F6-FA51AD48B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7" name="Content Placeholder 6" descr="A cartoon penguin with a bird head&#10;&#10;Description automatically generated with medium confidence">
            <a:extLst>
              <a:ext uri="{FF2B5EF4-FFF2-40B4-BE49-F238E27FC236}">
                <a16:creationId xmlns:a16="http://schemas.microsoft.com/office/drawing/2014/main" id="{4B2C1DE3-D67D-8CEA-79EB-6BE3E92DD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3276"/>
            <a:ext cx="2794724" cy="2794724"/>
          </a:xfrm>
        </p:spPr>
      </p:pic>
    </p:spTree>
    <p:extLst>
      <p:ext uri="{BB962C8B-B14F-4D97-AF65-F5344CB8AC3E}">
        <p14:creationId xmlns:p14="http://schemas.microsoft.com/office/powerpoint/2010/main" val="7034225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39D6C-F3B5-A681-8567-4F114E647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That’s a wrap,  or is it?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8EBD2-E86F-653B-93FC-2AB45FCE9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03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SIMILAR PROJECTS YOU CAN BUILD</a:t>
            </a:r>
          </a:p>
          <a:p>
            <a:pPr>
              <a:buFont typeface="ADLaM Display" panose="02010000000000000000" pitchFamily="2" charset="0"/>
              <a:buChar char="·"/>
            </a:pPr>
            <a:r>
              <a:rPr lang="en-US" sz="2400" dirty="0">
                <a:solidFill>
                  <a:srgbClr val="484137"/>
                </a:solidFill>
                <a:ea typeface="ADLaM Display" panose="02010000000000000000" pitchFamily="2" charset="0"/>
                <a:cs typeface="ADLaM Display" panose="02010000000000000000" pitchFamily="2" charset="0"/>
              </a:rPr>
              <a:t>Snake game </a:t>
            </a:r>
          </a:p>
          <a:p>
            <a:pPr>
              <a:buFont typeface="ADLaM Display" panose="02010000000000000000" pitchFamily="2" charset="0"/>
              <a:buChar char="·"/>
            </a:pPr>
            <a:r>
              <a:rPr lang="en-US" sz="2400" dirty="0">
                <a:solidFill>
                  <a:srgbClr val="484137"/>
                </a:solidFill>
                <a:ea typeface="ADLaM Display" panose="02010000000000000000" pitchFamily="2" charset="0"/>
                <a:cs typeface="ADLaM Display" panose="02010000000000000000" pitchFamily="2" charset="0"/>
              </a:rPr>
              <a:t>Flappy bird</a:t>
            </a:r>
          </a:p>
          <a:p>
            <a:pPr>
              <a:buFont typeface="ADLaM Display" panose="02010000000000000000" pitchFamily="2" charset="0"/>
              <a:buChar char="·"/>
            </a:pPr>
            <a:r>
              <a:rPr lang="en-US" sz="2400" dirty="0">
                <a:solidFill>
                  <a:srgbClr val="484137"/>
                </a:solidFill>
                <a:ea typeface="ADLaM Display" panose="02010000000000000000" pitchFamily="2" charset="0"/>
                <a:cs typeface="ADLaM Display" panose="02010000000000000000" pitchFamily="2" charset="0"/>
              </a:rPr>
              <a:t>Platform Game (Jumping)</a:t>
            </a:r>
          </a:p>
          <a:p>
            <a:pPr>
              <a:buFont typeface="ADLaM Display" panose="02010000000000000000" pitchFamily="2" charset="0"/>
              <a:buChar char="·"/>
            </a:pPr>
            <a:r>
              <a:rPr lang="en-US" sz="2400" dirty="0">
                <a:solidFill>
                  <a:srgbClr val="484137"/>
                </a:solidFill>
                <a:ea typeface="ADLaM Display" panose="02010000000000000000" pitchFamily="2" charset="0"/>
                <a:cs typeface="ADLaM Display" panose="02010000000000000000" pitchFamily="2" charset="0"/>
              </a:rPr>
              <a:t>Etc.</a:t>
            </a:r>
          </a:p>
          <a:p>
            <a:pPr marL="0" indent="0">
              <a:buNone/>
            </a:pPr>
            <a:endParaRPr lang="en-US" sz="2000" dirty="0">
              <a:solidFill>
                <a:srgbClr val="484137"/>
              </a:solidFill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484137"/>
                </a:solidFill>
                <a:ea typeface="ADLaM Display" panose="02010000000000000000" pitchFamily="2" charset="0"/>
                <a:cs typeface="ADLaM Display" panose="02010000000000000000" pitchFamily="2" charset="0"/>
              </a:rPr>
              <a:t>There are a lot of games that you can try to make.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484137"/>
                </a:solidFill>
                <a:ea typeface="ADLaM Display" panose="02010000000000000000" pitchFamily="2" charset="0"/>
                <a:cs typeface="ADLaM Display" panose="02010000000000000000" pitchFamily="2" charset="0"/>
              </a:rPr>
              <a:t>Also, you can continue developing this one by adding music, sound effects, animations, and whatever will come to your mind</a:t>
            </a:r>
          </a:p>
          <a:p>
            <a:pPr marL="0" indent="0">
              <a:buNone/>
            </a:pPr>
            <a:endParaRPr lang="en-US" dirty="0">
              <a:solidFill>
                <a:srgbClr val="484137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rgbClr val="484137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4FED98AA-B9E2-1962-88CA-2DB90779C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510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810E-EB1F-B830-7B0A-4360C0E1D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086" y="365125"/>
            <a:ext cx="10885714" cy="1325563"/>
          </a:xfrm>
        </p:spPr>
        <p:txBody>
          <a:bodyPr/>
          <a:lstStyle/>
          <a:p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Your action items +</a:t>
            </a:r>
            <a:b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Next workshop </a:t>
            </a:r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 !</a:t>
            </a:r>
            <a:endParaRPr lang="en-US" dirty="0">
              <a:solidFill>
                <a:srgbClr val="F09616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F661C-79DD-38FF-4461-E07A6A1EA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Actions Items:</a:t>
            </a:r>
          </a:p>
          <a:p>
            <a:r>
              <a:rPr lang="en-US" dirty="0"/>
              <a:t>Upload your learnings today on LinkedIn and resume</a:t>
            </a:r>
          </a:p>
          <a:p>
            <a:r>
              <a:rPr lang="en-US" dirty="0"/>
              <a:t>Drop your suggestions in the poll</a:t>
            </a:r>
          </a:p>
          <a:p>
            <a:r>
              <a:rPr lang="en-US" dirty="0"/>
              <a:t>Make sure to network with folks around you </a:t>
            </a:r>
          </a:p>
          <a:p>
            <a:r>
              <a:rPr lang="en-US" dirty="0"/>
              <a:t>And join us in our next workshop </a:t>
            </a:r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E0CEF7D8-A3AE-E273-3666-CE3CB0F09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93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810E-EB1F-B830-7B0A-4360C0E1D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086" y="365125"/>
            <a:ext cx="10885714" cy="1325563"/>
          </a:xfrm>
        </p:spPr>
        <p:txBody>
          <a:bodyPr/>
          <a:lstStyle/>
          <a:p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Next workshops </a:t>
            </a:r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 !</a:t>
            </a:r>
            <a:endParaRPr lang="en-US" dirty="0">
              <a:solidFill>
                <a:srgbClr val="F09616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E0CEF7D8-A3AE-E273-3666-CE3CB0F09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7" name="Picture 6" descr="A poster for a computer repair company&#10;&#10;Description automatically generated">
            <a:extLst>
              <a:ext uri="{FF2B5EF4-FFF2-40B4-BE49-F238E27FC236}">
                <a16:creationId xmlns:a16="http://schemas.microsoft.com/office/drawing/2014/main" id="{60501AFB-D93B-3BB7-62CB-DDA5563525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86" y="1811534"/>
            <a:ext cx="3157491" cy="4087368"/>
          </a:xfrm>
          <a:prstGeom prst="rect">
            <a:avLst/>
          </a:prstGeom>
        </p:spPr>
      </p:pic>
      <p:pic>
        <p:nvPicPr>
          <p:cNvPr id="8" name="Рисунок 2" descr="Изображение выглядит как текст, Человеческое лицо, снимок экран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467E9E3A-7602-D851-6908-E1CBAAFF84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7123" y="1811534"/>
            <a:ext cx="4118256" cy="40873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C5171C-E72D-A701-9D0C-7EB3DF8B2C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8466" y="1811534"/>
            <a:ext cx="3105334" cy="405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379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580A8A-37F8-2236-4440-103A6C87D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Check in!  Support us  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QR Code">
            <a:extLst>
              <a:ext uri="{FF2B5EF4-FFF2-40B4-BE49-F238E27FC236}">
                <a16:creationId xmlns:a16="http://schemas.microsoft.com/office/drawing/2014/main" id="{AA5BFABF-23AF-59CF-2210-F08B54ACC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24356" y="2642616"/>
            <a:ext cx="3605784" cy="360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71B48CC2-A82A-2DD4-4490-FAE405F80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087" y="2642616"/>
            <a:ext cx="4479233" cy="360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5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810E-EB1F-B830-7B0A-4360C0E1D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086" y="365125"/>
            <a:ext cx="10885714" cy="1325563"/>
          </a:xfrm>
        </p:spPr>
        <p:txBody>
          <a:bodyPr/>
          <a:lstStyle/>
          <a:p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Next workshops </a:t>
            </a:r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 !</a:t>
            </a:r>
            <a:endParaRPr lang="en-US" dirty="0">
              <a:solidFill>
                <a:srgbClr val="F09616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E0CEF7D8-A3AE-E273-3666-CE3CB0F09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5" name="Picture 4" descr="A white background with blue text and a blue circle&#10;&#10;Description automatically generated">
            <a:extLst>
              <a:ext uri="{FF2B5EF4-FFF2-40B4-BE49-F238E27FC236}">
                <a16:creationId xmlns:a16="http://schemas.microsoft.com/office/drawing/2014/main" id="{379944C2-5064-6B50-9BC2-A0379BC673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86" y="1549594"/>
            <a:ext cx="4785036" cy="4785036"/>
          </a:xfrm>
          <a:prstGeom prst="rect">
            <a:avLst/>
          </a:prstGeom>
        </p:spPr>
      </p:pic>
      <p:pic>
        <p:nvPicPr>
          <p:cNvPr id="12" name="Picture 11" descr="A poster of a cat&#10;&#10;Description automatically generated">
            <a:extLst>
              <a:ext uri="{FF2B5EF4-FFF2-40B4-BE49-F238E27FC236}">
                <a16:creationId xmlns:a16="http://schemas.microsoft.com/office/drawing/2014/main" id="{A991737B-3E9E-F564-7654-70E1E923D1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161" y="1549594"/>
            <a:ext cx="4785036" cy="478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043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810E-EB1F-B830-7B0A-4360C0E1D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086" y="365125"/>
            <a:ext cx="10885714" cy="1325563"/>
          </a:xfrm>
        </p:spPr>
        <p:txBody>
          <a:bodyPr/>
          <a:lstStyle/>
          <a:p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Next workshops </a:t>
            </a:r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 !</a:t>
            </a:r>
            <a:endParaRPr lang="en-US" dirty="0">
              <a:solidFill>
                <a:srgbClr val="F09616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E0CEF7D8-A3AE-E273-3666-CE3CB0F09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10" name="Picture 9" descr="A white background with black text and blue circle&#10;&#10;Description automatically generated">
            <a:extLst>
              <a:ext uri="{FF2B5EF4-FFF2-40B4-BE49-F238E27FC236}">
                <a16:creationId xmlns:a16="http://schemas.microsoft.com/office/drawing/2014/main" id="{CDA5CE68-25D9-B467-BF1E-A1F4ACFF4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09510"/>
            <a:ext cx="4698837" cy="469883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7E5BF-F00B-8B11-C61E-730EC214F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October 9 5pm-6:30pm</a:t>
            </a:r>
            <a:r>
              <a:rPr lang="en-US" baseline="30000" dirty="0"/>
              <a:t> </a:t>
            </a:r>
          </a:p>
          <a:p>
            <a:pPr marL="0" indent="0">
              <a:buNone/>
            </a:pPr>
            <a:r>
              <a:rPr lang="en-US" dirty="0"/>
              <a:t>Introduction to SQL Databases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 flyer but taught by Zarina :D</a:t>
            </a:r>
          </a:p>
        </p:txBody>
      </p:sp>
      <p:pic>
        <p:nvPicPr>
          <p:cNvPr id="2050" name="Picture 2" descr="QR Code">
            <a:extLst>
              <a:ext uri="{FF2B5EF4-FFF2-40B4-BE49-F238E27FC236}">
                <a16:creationId xmlns:a16="http://schemas.microsoft.com/office/drawing/2014/main" id="{92FF9F93-E8D0-5249-56FE-3F2E0E24C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611" y="2876114"/>
            <a:ext cx="2362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726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4D87-9B19-3804-27E2-E0E5EAAC7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Follow Us </a:t>
            </a:r>
          </a:p>
        </p:txBody>
      </p:sp>
      <p:pic>
        <p:nvPicPr>
          <p:cNvPr id="5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A782521A-4FAC-B8C9-2C4F-AEFA7E328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1933657-C027-654D-F1FA-C200D0EA0A63}"/>
              </a:ext>
            </a:extLst>
          </p:cNvPr>
          <p:cNvSpPr txBox="1"/>
          <p:nvPr/>
        </p:nvSpPr>
        <p:spPr>
          <a:xfrm>
            <a:off x="5583767" y="1500151"/>
            <a:ext cx="23596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Discord</a:t>
            </a:r>
          </a:p>
          <a:p>
            <a:endParaRPr lang="en-US" dirty="0">
              <a:solidFill>
                <a:srgbClr val="484137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LinkedIn</a:t>
            </a:r>
          </a:p>
          <a:p>
            <a:endParaRPr lang="en-US" dirty="0">
              <a:solidFill>
                <a:srgbClr val="484137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Instagram</a:t>
            </a:r>
          </a:p>
          <a:p>
            <a:endParaRPr lang="en-US" dirty="0">
              <a:solidFill>
                <a:srgbClr val="484137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Bulls Connect</a:t>
            </a:r>
          </a:p>
          <a:p>
            <a:endParaRPr lang="en-US" dirty="0">
              <a:solidFill>
                <a:srgbClr val="484137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GitHub</a:t>
            </a:r>
          </a:p>
        </p:txBody>
      </p:sp>
      <p:pic>
        <p:nvPicPr>
          <p:cNvPr id="9" name="Picture 8" descr="A qr code with a star in the middle&#10;&#10;Description automatically generated">
            <a:extLst>
              <a:ext uri="{FF2B5EF4-FFF2-40B4-BE49-F238E27FC236}">
                <a16:creationId xmlns:a16="http://schemas.microsoft.com/office/drawing/2014/main" id="{E51B0D0D-9F84-D362-2D7F-018373AAAA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00150"/>
            <a:ext cx="4375974" cy="437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49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270FC-0843-092B-A0FD-8FDE0A94D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50829" cy="1325563"/>
          </a:xfrm>
        </p:spPr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Enjoying Food and Photos of My Roommate’s Cat</a:t>
            </a:r>
          </a:p>
        </p:txBody>
      </p:sp>
      <p:pic>
        <p:nvPicPr>
          <p:cNvPr id="7" name="Content Placeholder 6" descr="A cat on a desk&#10;&#10;Description automatically generated">
            <a:extLst>
              <a:ext uri="{FF2B5EF4-FFF2-40B4-BE49-F238E27FC236}">
                <a16:creationId xmlns:a16="http://schemas.microsoft.com/office/drawing/2014/main" id="{5D2DC44D-DAF4-2933-7BF0-D7CA13371D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082" y="2138543"/>
            <a:ext cx="5281074" cy="3960805"/>
          </a:xfrm>
        </p:spPr>
      </p:pic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A7E17557-3314-E1C8-FA10-74D0B193FF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9" name="Picture 8" descr="A cat in a box&#10;&#10;Description automatically generated">
            <a:extLst>
              <a:ext uri="{FF2B5EF4-FFF2-40B4-BE49-F238E27FC236}">
                <a16:creationId xmlns:a16="http://schemas.microsoft.com/office/drawing/2014/main" id="{CC09D755-90EC-EAF4-446B-C20F510728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2" r="10403"/>
          <a:stretch/>
        </p:blipFill>
        <p:spPr>
          <a:xfrm rot="5400000">
            <a:off x="6684618" y="1831908"/>
            <a:ext cx="3960805" cy="457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93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270FC-0843-092B-A0FD-8FDE0A94D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What are we building today?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6C7DA-FF9D-A2F7-6E77-9CE45D171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957" y="1690688"/>
            <a:ext cx="4548808" cy="424694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84137"/>
                </a:solidFill>
              </a:rPr>
              <a:t>Today we will create a space-themed game using Python and </a:t>
            </a:r>
            <a:r>
              <a:rPr lang="en-US" sz="2000" dirty="0" err="1">
                <a:solidFill>
                  <a:srgbClr val="484137"/>
                </a:solidFill>
              </a:rPr>
              <a:t>PyGame</a:t>
            </a:r>
            <a:r>
              <a:rPr lang="en-US" sz="2000" dirty="0">
                <a:solidFill>
                  <a:srgbClr val="484137"/>
                </a:solidFill>
              </a:rPr>
              <a:t> Zero.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>
              <a:solidFill>
                <a:srgbClr val="484137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484137"/>
                </a:solidFill>
              </a:rPr>
              <a:t>We will involve the following functions:</a:t>
            </a:r>
          </a:p>
          <a:p>
            <a:r>
              <a:rPr lang="en-US" sz="2000" dirty="0">
                <a:solidFill>
                  <a:srgbClr val="484137"/>
                </a:solidFill>
              </a:rPr>
              <a:t>Sprites</a:t>
            </a:r>
          </a:p>
          <a:p>
            <a:r>
              <a:rPr lang="en-US" sz="2000" dirty="0">
                <a:solidFill>
                  <a:srgbClr val="484137"/>
                </a:solidFill>
              </a:rPr>
              <a:t>Movements</a:t>
            </a:r>
          </a:p>
          <a:p>
            <a:r>
              <a:rPr lang="en-US" sz="2000" dirty="0">
                <a:solidFill>
                  <a:srgbClr val="484137"/>
                </a:solidFill>
              </a:rPr>
              <a:t>Generating meteors and missiles</a:t>
            </a:r>
          </a:p>
          <a:p>
            <a:r>
              <a:rPr lang="en-US" sz="2000" dirty="0">
                <a:solidFill>
                  <a:srgbClr val="484137"/>
                </a:solidFill>
              </a:rPr>
              <a:t>Scores</a:t>
            </a:r>
          </a:p>
          <a:p>
            <a:r>
              <a:rPr lang="en-US" sz="2000" dirty="0">
                <a:solidFill>
                  <a:srgbClr val="484137"/>
                </a:solidFill>
              </a:rPr>
              <a:t>Game status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A7E17557-3314-E1C8-FA10-74D0B193F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6" name="Picture 5" descr="A video game screen with a bullet and text&#10;&#10;Description automatically generated">
            <a:extLst>
              <a:ext uri="{FF2B5EF4-FFF2-40B4-BE49-F238E27FC236}">
                <a16:creationId xmlns:a16="http://schemas.microsoft.com/office/drawing/2014/main" id="{231517E8-BFED-C33D-9989-C678764E35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87" y="1690688"/>
            <a:ext cx="4261216" cy="4246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146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76040-D62C-2BBB-DABA-7659CFED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By the end of this workshop, </a:t>
            </a:r>
            <a:b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you will learn/improve: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968E7-ECF5-B1B0-364E-E2398B74D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ADLaM Display" panose="02010000000000000000" pitchFamily="2" charset="0"/>
              <a:buChar char="·"/>
            </a:pPr>
            <a:r>
              <a:rPr lang="en-US" sz="2400" b="1" dirty="0">
                <a:solidFill>
                  <a:srgbClr val="484137"/>
                </a:solidFill>
              </a:rPr>
              <a:t>Basic programming concepts</a:t>
            </a:r>
          </a:p>
          <a:p>
            <a:pPr>
              <a:lnSpc>
                <a:spcPct val="150000"/>
              </a:lnSpc>
              <a:buFont typeface="ADLaM Display" panose="02010000000000000000" pitchFamily="2" charset="0"/>
              <a:buChar char="·"/>
            </a:pPr>
            <a:r>
              <a:rPr lang="en-US" sz="2400" b="1" dirty="0">
                <a:solidFill>
                  <a:srgbClr val="484137"/>
                </a:solidFill>
              </a:rPr>
              <a:t>Object-Oriented Programming</a:t>
            </a:r>
          </a:p>
          <a:p>
            <a:pPr>
              <a:lnSpc>
                <a:spcPct val="150000"/>
              </a:lnSpc>
              <a:buFont typeface="ADLaM Display" panose="02010000000000000000" pitchFamily="2" charset="0"/>
              <a:buChar char="·"/>
            </a:pPr>
            <a:r>
              <a:rPr lang="en-US" sz="2400" b="1" dirty="0">
                <a:solidFill>
                  <a:srgbClr val="484137"/>
                </a:solidFill>
              </a:rPr>
              <a:t>Game Development Concepts</a:t>
            </a:r>
          </a:p>
          <a:p>
            <a:pPr>
              <a:lnSpc>
                <a:spcPct val="150000"/>
              </a:lnSpc>
              <a:buFont typeface="ADLaM Display" panose="02010000000000000000" pitchFamily="2" charset="0"/>
              <a:buChar char="·"/>
            </a:pPr>
            <a:r>
              <a:rPr lang="en-US" sz="2400" b="1" dirty="0">
                <a:solidFill>
                  <a:srgbClr val="484137"/>
                </a:solidFill>
              </a:rPr>
              <a:t>Graphics and Animation</a:t>
            </a:r>
          </a:p>
          <a:p>
            <a:pPr>
              <a:lnSpc>
                <a:spcPct val="150000"/>
              </a:lnSpc>
              <a:buFont typeface="ADLaM Display" panose="02010000000000000000" pitchFamily="2" charset="0"/>
              <a:buChar char="·"/>
            </a:pPr>
            <a:r>
              <a:rPr lang="en-US" sz="2400" b="1" dirty="0">
                <a:solidFill>
                  <a:srgbClr val="484137"/>
                </a:solidFill>
              </a:rPr>
              <a:t> Problem-solving and Logical Thinking</a:t>
            </a:r>
          </a:p>
          <a:p>
            <a:pPr>
              <a:lnSpc>
                <a:spcPct val="150000"/>
              </a:lnSpc>
              <a:buFont typeface="ADLaM Display" panose="02010000000000000000" pitchFamily="2" charset="0"/>
              <a:buChar char="·"/>
            </a:pPr>
            <a:r>
              <a:rPr lang="en-US" sz="2400" b="1" dirty="0">
                <a:solidFill>
                  <a:srgbClr val="484137"/>
                </a:solidFill>
              </a:rPr>
              <a:t>User Experience (UX)</a:t>
            </a:r>
          </a:p>
        </p:txBody>
      </p:sp>
      <p:pic>
        <p:nvPicPr>
          <p:cNvPr id="6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FABB7524-A3AC-0FB3-2795-A60044B19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783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8FBB7-7820-BA53-1DAB-781ADF08E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Setting up</a:t>
            </a:r>
            <a:endParaRPr lang="en-US" dirty="0">
              <a:solidFill>
                <a:srgbClr val="F09616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73DED-3CA7-1A44-E9A6-D7477AEF9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71419"/>
            <a:ext cx="9841397" cy="95809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For this workshop, we are going to use </a:t>
            </a:r>
            <a:r>
              <a:rPr lang="en-US" dirty="0">
                <a:hlinkClick r:id="rId2"/>
              </a:rPr>
              <a:t>VS Code </a:t>
            </a:r>
            <a:r>
              <a:rPr lang="en-US" dirty="0"/>
              <a:t>so I suggest downloading it. There we need to download Python and </a:t>
            </a:r>
            <a:r>
              <a:rPr lang="en-US" dirty="0" err="1"/>
              <a:t>PyGame</a:t>
            </a:r>
            <a:r>
              <a:rPr lang="en-US" dirty="0"/>
              <a:t> Zero</a:t>
            </a:r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F7F93462-392A-2B51-FA32-CF7A4098D9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D2F782D7-CFBB-6E7B-9AF5-0EF85B53C1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2648778"/>
            <a:ext cx="6481867" cy="3379305"/>
          </a:xfrm>
          <a:prstGeom prst="rect">
            <a:avLst/>
          </a:prstGeom>
        </p:spPr>
      </p:pic>
      <p:pic>
        <p:nvPicPr>
          <p:cNvPr id="9" name="Picture 8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04963AB-DB90-E903-7889-8160521714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184" y="2648778"/>
            <a:ext cx="4373831" cy="33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881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8FBB7-7820-BA53-1DAB-781ADF08E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84137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Setting up</a:t>
            </a:r>
            <a:endParaRPr lang="en-US" dirty="0">
              <a:solidFill>
                <a:srgbClr val="F09616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73DED-3CA7-1A44-E9A6-D7477AEF9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70159"/>
            <a:ext cx="9841397" cy="16737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Before we start we need to download the </a:t>
            </a:r>
            <a:r>
              <a:rPr lang="en-US" sz="2400" dirty="0" err="1"/>
              <a:t>PyGameZero</a:t>
            </a:r>
            <a:r>
              <a:rPr lang="en-US" sz="2400" dirty="0"/>
              <a:t> library and the images that we will use a sprite and other game objects. You can download the prepared ones from our </a:t>
            </a:r>
            <a:r>
              <a:rPr lang="en-US" sz="2400" dirty="0">
                <a:hlinkClick r:id="rId2"/>
              </a:rPr>
              <a:t>GitHub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The primary source is </a:t>
            </a:r>
            <a:r>
              <a:rPr lang="en-US" sz="2400" dirty="0">
                <a:solidFill>
                  <a:srgbClr val="314A2E"/>
                </a:solidFill>
                <a:hlinkClick r:id="rId3"/>
              </a:rPr>
              <a:t>Kenney.nl</a:t>
            </a:r>
            <a:endParaRPr lang="en-US" sz="2400" dirty="0">
              <a:solidFill>
                <a:srgbClr val="314A2E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F7F93462-392A-2B51-FA32-CF7A4098D9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pic>
        <p:nvPicPr>
          <p:cNvPr id="15" name="Picture 1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BF3F791-4BC7-9811-7997-F9BCDE3E62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3243867"/>
            <a:ext cx="3097825" cy="3355433"/>
          </a:xfrm>
          <a:prstGeom prst="rect">
            <a:avLst/>
          </a:prstGeom>
        </p:spPr>
      </p:pic>
      <p:pic>
        <p:nvPicPr>
          <p:cNvPr id="17" name="Picture 16" descr="A screenshot of a video game&#10;&#10;Description automatically generated">
            <a:extLst>
              <a:ext uri="{FF2B5EF4-FFF2-40B4-BE49-F238E27FC236}">
                <a16:creationId xmlns:a16="http://schemas.microsoft.com/office/drawing/2014/main" id="{76267E79-CE35-052D-6E65-88C27A797C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1453" y="3243582"/>
            <a:ext cx="6892347" cy="335571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048241F-765D-02E3-8F20-E9E70A1CE02F}"/>
              </a:ext>
            </a:extLst>
          </p:cNvPr>
          <p:cNvSpPr/>
          <p:nvPr/>
        </p:nvSpPr>
        <p:spPr>
          <a:xfrm>
            <a:off x="921910" y="5580281"/>
            <a:ext cx="2095876" cy="994610"/>
          </a:xfrm>
          <a:prstGeom prst="rect">
            <a:avLst/>
          </a:prstGeom>
          <a:noFill/>
          <a:ln w="28575" cap="flat" cmpd="sng" algn="ctr">
            <a:solidFill>
              <a:srgbClr val="F0961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74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3190B-D79A-F2FE-8950-042FC3150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09616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Let’s begin</a:t>
            </a:r>
            <a:endParaRPr lang="en-US" dirty="0">
              <a:solidFill>
                <a:srgbClr val="F09616"/>
              </a:solidFill>
            </a:endParaRPr>
          </a:p>
        </p:txBody>
      </p:sp>
      <p:pic>
        <p:nvPicPr>
          <p:cNvPr id="4" name="Content Placeholder 4" descr="A cartoon of a cat with a computer chip&#10;&#10;Description automatically generated">
            <a:extLst>
              <a:ext uri="{FF2B5EF4-FFF2-40B4-BE49-F238E27FC236}">
                <a16:creationId xmlns:a16="http://schemas.microsoft.com/office/drawing/2014/main" id="{8C53F34C-1901-0CB2-98F7-662D5BECF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3" b="89987" l="7218" r="96653">
                        <a14:foregroundMark x1="10251" y1="79324" x2="10565" y2="70611"/>
                        <a14:foregroundMark x1="7322" y1="68270" x2="7845" y2="71131"/>
                        <a14:foregroundMark x1="20607" y1="89337" x2="20397" y2="88036"/>
                        <a14:foregroundMark x1="23431" y1="89597" x2="35042" y2="89987"/>
                        <a14:foregroundMark x1="91004" y1="49805" x2="96653" y2="40182"/>
                        <a14:foregroundMark x1="7322" y1="71131" x2="8368" y2="58648"/>
                        <a14:backgroundMark x1="9310" y1="52926" x2="4393" y2="602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2497" y="365125"/>
            <a:ext cx="1647904" cy="1325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D49BDA-6876-1828-AF71-04CB8DC07FB9}"/>
              </a:ext>
            </a:extLst>
          </p:cNvPr>
          <p:cNvSpPr txBox="1"/>
          <p:nvPr/>
        </p:nvSpPr>
        <p:spPr>
          <a:xfrm>
            <a:off x="6096000" y="2536448"/>
            <a:ext cx="411148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There should be an explanation but I don’t think you need it here </a:t>
            </a:r>
          </a:p>
          <a:p>
            <a:endParaRPr lang="en-US" sz="2200" dirty="0"/>
          </a:p>
          <a:p>
            <a:r>
              <a:rPr lang="en-US" sz="2200" b="1" dirty="0">
                <a:solidFill>
                  <a:srgbClr val="484137"/>
                </a:solidFill>
              </a:rPr>
              <a:t>It’s definitely not going to show us a black screen. Trust me </a:t>
            </a:r>
          </a:p>
        </p:txBody>
      </p:sp>
      <p:pic>
        <p:nvPicPr>
          <p:cNvPr id="9" name="Content Placeholder 8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A707191A-E8CB-BE3D-6462-9C6AB45242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823624" cy="4351338"/>
          </a:xfrm>
        </p:spPr>
      </p:pic>
    </p:spTree>
    <p:extLst>
      <p:ext uri="{BB962C8B-B14F-4D97-AF65-F5344CB8AC3E}">
        <p14:creationId xmlns:p14="http://schemas.microsoft.com/office/powerpoint/2010/main" val="2606316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458</Words>
  <Application>Microsoft Office PowerPoint</Application>
  <PresentationFormat>Widescreen</PresentationFormat>
  <Paragraphs>80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ADLaM Display</vt:lpstr>
      <vt:lpstr>Aptos</vt:lpstr>
      <vt:lpstr>Aptos Display</vt:lpstr>
      <vt:lpstr>Arial</vt:lpstr>
      <vt:lpstr>Office Theme</vt:lpstr>
      <vt:lpstr>Student Branch Chapter  @ USF</vt:lpstr>
      <vt:lpstr>Check in!  Support us  </vt:lpstr>
      <vt:lpstr>Follow Us </vt:lpstr>
      <vt:lpstr>Enjoying Food and Photos of My Roommate’s Cat</vt:lpstr>
      <vt:lpstr>What are we building today?</vt:lpstr>
      <vt:lpstr>By the end of this workshop,  you will learn/improve:</vt:lpstr>
      <vt:lpstr>Setting up</vt:lpstr>
      <vt:lpstr>Setting up</vt:lpstr>
      <vt:lpstr>Let’s begin</vt:lpstr>
      <vt:lpstr>Oh, it did… Let’s make the spaceship visible</vt:lpstr>
      <vt:lpstr>Adding other objects</vt:lpstr>
      <vt:lpstr>Collisions </vt:lpstr>
      <vt:lpstr>We won what’s next?</vt:lpstr>
      <vt:lpstr>What about users? </vt:lpstr>
      <vt:lpstr>Let’s make some changes </vt:lpstr>
      <vt:lpstr>Questions?</vt:lpstr>
      <vt:lpstr>That’s a wrap,  or is it?  </vt:lpstr>
      <vt:lpstr>Your action items +  Next workshop  !</vt:lpstr>
      <vt:lpstr>Next workshops  !</vt:lpstr>
      <vt:lpstr>Next workshops  !</vt:lpstr>
      <vt:lpstr>Next workshops 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Sneha Siri Nagabathula</dc:creator>
  <cp:lastModifiedBy>Zarina Zatildayeva</cp:lastModifiedBy>
  <cp:revision>16</cp:revision>
  <dcterms:created xsi:type="dcterms:W3CDTF">2024-08-09T23:22:34Z</dcterms:created>
  <dcterms:modified xsi:type="dcterms:W3CDTF">2024-09-16T17:27:31Z</dcterms:modified>
</cp:coreProperties>
</file>

<file path=docProps/thumbnail.jpeg>
</file>